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1" r:id="rId2"/>
    <p:sldId id="468" r:id="rId3"/>
    <p:sldId id="453" r:id="rId4"/>
    <p:sldId id="441" r:id="rId5"/>
    <p:sldId id="460" r:id="rId6"/>
    <p:sldId id="461" r:id="rId7"/>
    <p:sldId id="469" r:id="rId8"/>
    <p:sldId id="462" r:id="rId9"/>
    <p:sldId id="463" r:id="rId10"/>
    <p:sldId id="464" r:id="rId11"/>
    <p:sldId id="465" r:id="rId12"/>
    <p:sldId id="466" r:id="rId13"/>
    <p:sldId id="457" r:id="rId14"/>
    <p:sldId id="470" r:id="rId15"/>
    <p:sldId id="467" r:id="rId16"/>
    <p:sldId id="459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LK Body Presentation" id="{F50E7A29-14EC-A74C-8115-EFF96D771BD2}">
          <p14:sldIdLst>
            <p14:sldId id="421"/>
            <p14:sldId id="468"/>
            <p14:sldId id="453"/>
            <p14:sldId id="441"/>
            <p14:sldId id="460"/>
            <p14:sldId id="461"/>
            <p14:sldId id="469"/>
            <p14:sldId id="462"/>
            <p14:sldId id="463"/>
            <p14:sldId id="464"/>
            <p14:sldId id="465"/>
            <p14:sldId id="466"/>
            <p14:sldId id="457"/>
            <p14:sldId id="470"/>
            <p14:sldId id="467"/>
            <p14:sldId id="459"/>
          </p14:sldIdLst>
        </p14:section>
        <p14:section name="Icon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Zeman" initials="JZ" lastIdx="2" clrIdx="0">
    <p:extLst>
      <p:ext uri="{19B8F6BF-5375-455C-9EA6-DF929625EA0E}">
        <p15:presenceInfo xmlns:p15="http://schemas.microsoft.com/office/powerpoint/2012/main" userId="04b3cbe3d331f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EC7962"/>
    <a:srgbClr val="FFFF66"/>
    <a:srgbClr val="EC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/>
    <p:restoredTop sz="94873"/>
  </p:normalViewPr>
  <p:slideViewPr>
    <p:cSldViewPr snapToGrid="0" snapToObjects="1" showGuides="1">
      <p:cViewPr varScale="1">
        <p:scale>
          <a:sx n="114" d="100"/>
          <a:sy n="114" d="100"/>
        </p:scale>
        <p:origin x="60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8B585-02D3-4D9E-A810-BDAEB02E4F9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B1934-74E4-491D-9C80-83C853395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292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lk.cz/vyrocni-zprava-o-cinnosti-skoly-za-skolni-rok-2022-2023-n476991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lk.cz/management-skol/metodika/seznam-urcenych-skol-ktere-poskytuji-bezplatnou-jazykovou-pripravu-k-zacleneni-do-stredniho-vzdelavani-pro-skolni-rok-2023-2024-n477387.ht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hyperlink" Target="mailto:eva.kotkova@kraj-lbc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60" y="1028700"/>
            <a:ext cx="8923482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zřizovaných Libereckým krajem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48665" y="3164542"/>
            <a:ext cx="9159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Odvolací řízení 2023</a:t>
            </a:r>
          </a:p>
          <a:p>
            <a:pPr algn="ctr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Přijímací řízení 2023/2024</a:t>
            </a:r>
          </a:p>
        </p:txBody>
      </p: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43AAA1A1-76C2-44E1-B0AA-03AB853FDCA3}"/>
              </a:ext>
            </a:extLst>
          </p:cNvPr>
          <p:cNvSpPr txBox="1"/>
          <p:nvPr/>
        </p:nvSpPr>
        <p:spPr>
          <a:xfrm>
            <a:off x="147052" y="6131859"/>
            <a:ext cx="379741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Kotková</a:t>
            </a:r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856739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2023/2024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navrhované změny- hlavní principy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04079" y="1534416"/>
            <a:ext cx="95769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zveřejnění výsledků v jeden den určený vyhláškou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u="sng" dirty="0"/>
              <a:t>nevyhotovují se rozhodnutí </a:t>
            </a:r>
            <a:r>
              <a:rPr lang="cs-CZ" dirty="0"/>
              <a:t>v písemné formě podle správního řádu, nevyhlašují se, ani se nečiní záznam; do spisu se zařadí </a:t>
            </a:r>
            <a:r>
              <a:rPr lang="cs-CZ" u="sng" dirty="0"/>
              <a:t>seznam s výsledkem řízení </a:t>
            </a:r>
            <a:r>
              <a:rPr lang="cs-CZ" dirty="0"/>
              <a:t>u každého uchazeče (hodnocení JPZ, ŠPZ, TZ a ostatních kritérií)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uchazeč se může vzdát práva na přijetí, tím mu </a:t>
            </a:r>
            <a:r>
              <a:rPr lang="cs-CZ" u="sng" dirty="0"/>
              <a:t>nevzniká právo na </a:t>
            </a:r>
            <a:r>
              <a:rPr lang="cs-CZ" dirty="0"/>
              <a:t>přijetí do jiných oborů, uvolněné místo obsadí ředitel v dalším kole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končí zápisové lístky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odvolací lhůta – 3 pracovní dny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ve druhém kole se postupuje obdobně jako v prvním; povinnou součástí je výsledek JPZ </a:t>
            </a:r>
            <a:br>
              <a:rPr lang="cs-CZ" dirty="0"/>
            </a:br>
            <a:r>
              <a:rPr lang="cs-CZ" dirty="0"/>
              <a:t>z kola prvního, může se přihlásit jen ten, kdo nebyl  přijat v kole prvním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4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856739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2023/2024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navrhované změny- hlavní principy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04079" y="1534416"/>
            <a:ext cx="95769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třetí a další kola – školy budou realizovat samostatně, nebude se používat </a:t>
            </a:r>
            <a:r>
              <a:rPr lang="cs-CZ" dirty="0" err="1"/>
              <a:t>Isep</a:t>
            </a:r>
            <a:r>
              <a:rPr lang="cs-CZ" dirty="0"/>
              <a:t>, rozhodnutí se </a:t>
            </a:r>
            <a:r>
              <a:rPr lang="cs-CZ" u="sng" dirty="0"/>
              <a:t>vyhotovuje a oznamuje v písemné formě</a:t>
            </a:r>
            <a:r>
              <a:rPr lang="cs-CZ" dirty="0"/>
              <a:t>, přihlásit se může ten, kdo nebyl přijat ve 2.  kole, nebo se v 2. kole vzdal práva na přijetí, nebo nepodal přihlášku do předchozích kol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změna termínu pro podání přihlášek – </a:t>
            </a:r>
            <a:r>
              <a:rPr lang="cs-CZ" dirty="0">
                <a:solidFill>
                  <a:srgbClr val="FF0000"/>
                </a:solidFill>
              </a:rPr>
              <a:t>20. únor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změna tiskopisu přihlášky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termíny, termíny ŠPZ a procesní termíny budou součástí vyhlášky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termíny pro vypsání kritérií do </a:t>
            </a:r>
            <a:r>
              <a:rPr lang="cs-CZ" u="sng" dirty="0"/>
              <a:t>oborů vzdělání s talentovou zkouškou</a:t>
            </a:r>
            <a:r>
              <a:rPr lang="cs-CZ" dirty="0"/>
              <a:t>, podávání přihlášek do těchto oborů, termíny pro konání talentové zkoušky a zveřejnění výsledků talentové zkoušky zůstávají </a:t>
            </a:r>
            <a:r>
              <a:rPr lang="cs-CZ" u="sng" dirty="0"/>
              <a:t>pro letošní školní rok v platnosti dle stávajících právních předpisů</a:t>
            </a:r>
            <a:r>
              <a:rPr lang="cs-CZ" dirty="0"/>
              <a:t>, v případě schválení novely školského zákona budou uchazeči podávající přihlášku do těchto oborů následně do informačního systému přidáni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4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856739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2023/2024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navrhované změny- hlavní principy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04079" y="1534416"/>
            <a:ext cx="9576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zohlednění výsledků předchozího vzdělávání v kritériích pouze </a:t>
            </a:r>
            <a:r>
              <a:rPr lang="cs-CZ" u="sng" dirty="0"/>
              <a:t>jako možnost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JPZ stále ve 2 termínech, i v případě uchazečů, kteří se hlásí pouze do jednoho oboru vzdělání s maturitní zkouškou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0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05344"/>
            <a:ext cx="8610600" cy="733002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JPZ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74459" y="1786856"/>
            <a:ext cx="95769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i="0" dirty="0">
              <a:solidFill>
                <a:srgbClr val="3C3C3C"/>
              </a:solidFill>
              <a:effectLst/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3C3C3C"/>
              </a:solidFill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Čtyřleté obory</a:t>
            </a: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 vzdělání, včetně nástavbového studia: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- 12. dubna 2024 (pátek)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- 15. dubna 2024 (pondělí)</a:t>
            </a:r>
          </a:p>
          <a:p>
            <a:pPr marL="342900" indent="-342900" algn="just">
              <a:buAutoNum type="arabicPeriod"/>
            </a:pPr>
            <a:endParaRPr lang="cs-CZ" b="0" i="0" dirty="0">
              <a:solidFill>
                <a:srgbClr val="3C3C3C"/>
              </a:solidFill>
              <a:effectLst/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Víceletá gymnázia</a:t>
            </a: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- 16. dubna 2024 (úterý), 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- 17. dubna 2024 (středa)</a:t>
            </a:r>
          </a:p>
          <a:p>
            <a:pPr marL="342900" indent="-342900" algn="just">
              <a:buAutoNum type="arabicPeriod"/>
            </a:pPr>
            <a:endParaRPr lang="cs-CZ" b="0" i="0" dirty="0">
              <a:solidFill>
                <a:srgbClr val="3C3C3C"/>
              </a:solidFill>
              <a:effectLst/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Náhradní termín</a:t>
            </a: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- 29. dubna 2024 (pondělí)</a:t>
            </a:r>
          </a:p>
          <a:p>
            <a:pPr marL="342900" indent="-342900" algn="just">
              <a:buAutoNum type="arabicPeriod"/>
            </a:pPr>
            <a:r>
              <a:rPr lang="cs-CZ" b="0" i="0" dirty="0">
                <a:solidFill>
                  <a:srgbClr val="3C3C3C"/>
                </a:solidFill>
                <a:effectLst/>
                <a:latin typeface="Poppins" panose="00000500000000000000" pitchFamily="2" charset="-18"/>
              </a:rPr>
              <a:t>termín - 30. dubna 2024 (úterý)  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9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60" y="1028700"/>
            <a:ext cx="8923482" cy="509645"/>
          </a:xfrm>
        </p:spPr>
        <p:txBody>
          <a:bodyPr/>
          <a:lstStyle/>
          <a:p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48665" y="3164542"/>
            <a:ext cx="915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</a:p>
        </p:txBody>
      </p: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43AAA1A1-76C2-44E1-B0AA-03AB853FDCA3}"/>
              </a:ext>
            </a:extLst>
          </p:cNvPr>
          <p:cNvSpPr txBox="1"/>
          <p:nvPr/>
        </p:nvSpPr>
        <p:spPr>
          <a:xfrm>
            <a:off x="147052" y="6131859"/>
            <a:ext cx="379741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</p:txBody>
      </p:sp>
    </p:spTree>
    <p:extLst>
      <p:ext uri="{BB962C8B-B14F-4D97-AF65-F5344CB8AC3E}">
        <p14:creationId xmlns:p14="http://schemas.microsoft.com/office/powerpoint/2010/main" val="117121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05344"/>
            <a:ext cx="8610600" cy="733002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Různé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74459" y="1786856"/>
            <a:ext cx="9576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Výroční zpráva </a:t>
            </a:r>
            <a:r>
              <a:rPr lang="pl-PL" dirty="0"/>
              <a:t>o činnosti školy za školní rok 2022/2023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3C3C3C"/>
                </a:solidFill>
                <a:latin typeface="Poppins" panose="00000500000000000000" pitchFamily="2" charset="-18"/>
                <a:hlinkClick r:id="rId3"/>
              </a:rPr>
              <a:t>https://edulk.cz/vyrocni-zprava-o-cinnosti-skoly-za-skolni-rok-2022-2023-n476991.htm</a:t>
            </a:r>
            <a:endParaRPr lang="pl-PL" dirty="0">
              <a:solidFill>
                <a:srgbClr val="3C3C3C"/>
              </a:solidFill>
              <a:latin typeface="Poppins" panose="00000500000000000000" pitchFamily="2" charset="-18"/>
            </a:endParaRP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UPOZORŇUJEME na změnu ve struktuře osnovy a tabulek!</a:t>
            </a: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nově byly doplněny body a tabulky označeny č. 5 a 10. </a:t>
            </a: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termín pro odevzdání Výroční zprávy je 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říjen 2023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(poštou, nebo osobně). </a:t>
            </a: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tabulky zašlete do stejného data na 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vera.exnerova@kraj-lbc.cz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Určené školy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3C3C3C"/>
                </a:solidFill>
                <a:latin typeface="Poppins" panose="00000500000000000000" pitchFamily="2" charset="-18"/>
                <a:hlinkClick r:id="rId4"/>
              </a:rPr>
              <a:t>https://edulk.cz/management-skol/metodika/seznam-urcenych-skol-ktere-poskytuji-bezplatnou-jazykovou-pripravu-k-zacleneni-do-stredniho-vzdelavani-pro-skolni-rok-2023-2024-n477387.htm</a:t>
            </a:r>
            <a:endParaRPr lang="pl-PL" dirty="0">
              <a:solidFill>
                <a:srgbClr val="3C3C3C"/>
              </a:solidFill>
              <a:latin typeface="Poppins" panose="00000500000000000000" pitchFamily="2" charset="-18"/>
            </a:endParaRP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5 SŠ</a:t>
            </a: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novela vyhlášky č. 13/2005 Sb.; § 6a až 6d (400 hodin/20 měsíců/24 měsíců), účinnost do 1. 9. 2024</a:t>
            </a:r>
          </a:p>
          <a:p>
            <a:pPr marL="742950" lvl="2" indent="-285750" algn="just">
              <a:buFont typeface="Wingdings" panose="05000000000000000000" pitchFamily="2" charset="2"/>
              <a:buChar char="q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dirty="0">
              <a:solidFill>
                <a:srgbClr val="3C3C3C"/>
              </a:solidFill>
              <a:latin typeface="Poppins" panose="00000500000000000000" pitchFamily="2" charset="-18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1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610600" cy="509645"/>
          </a:xfrm>
        </p:spPr>
        <p:txBody>
          <a:bodyPr/>
          <a:lstStyle/>
          <a:p>
            <a:r>
              <a:rPr lang="cs-CZ" sz="4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eva.kotkova@kraj-lbc.cz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485 226 231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74459" y="1786856"/>
            <a:ext cx="9576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i="0">
              <a:solidFill>
                <a:srgbClr val="3C3C3C"/>
              </a:solidFill>
              <a:effectLst/>
              <a:latin typeface="Poppins" panose="00000500000000000000" pitchFamily="2" charset="-18"/>
            </a:endParaRPr>
          </a:p>
          <a:p>
            <a:pPr algn="just"/>
            <a:endParaRPr lang="cs-CZ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cký objekt 3" descr="Telefonovat obrys">
            <a:extLst>
              <a:ext uri="{FF2B5EF4-FFF2-40B4-BE49-F238E27FC236}">
                <a16:creationId xmlns:a16="http://schemas.microsoft.com/office/drawing/2014/main" id="{6ACF1EE3-2CAF-A2BF-FECA-64FC4C5F4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9294" y="3593817"/>
            <a:ext cx="516244" cy="516244"/>
          </a:xfrm>
          <a:prstGeom prst="rect">
            <a:avLst/>
          </a:prstGeom>
        </p:spPr>
      </p:pic>
      <p:pic>
        <p:nvPicPr>
          <p:cNvPr id="9" name="Grafický objekt 8" descr="Notebook obrys">
            <a:extLst>
              <a:ext uri="{FF2B5EF4-FFF2-40B4-BE49-F238E27FC236}">
                <a16:creationId xmlns:a16="http://schemas.microsoft.com/office/drawing/2014/main" id="{5D8A8A5B-E156-138C-269D-3CDE1839F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6608" y="2779967"/>
            <a:ext cx="605180" cy="605180"/>
          </a:xfrm>
          <a:prstGeom prst="rect">
            <a:avLst/>
          </a:prstGeom>
        </p:spPr>
      </p:pic>
      <p:pic>
        <p:nvPicPr>
          <p:cNvPr id="2" name="Obrázek 3">
            <a:extLst>
              <a:ext uri="{FF2B5EF4-FFF2-40B4-BE49-F238E27FC236}">
                <a16:creationId xmlns:a16="http://schemas.microsoft.com/office/drawing/2014/main" id="{2679CA9B-0A24-E7AD-3C72-7D3949CA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2" t="21075" r="51900" b="62602"/>
          <a:stretch>
            <a:fillRect/>
          </a:stretch>
        </p:blipFill>
        <p:spPr bwMode="auto">
          <a:xfrm>
            <a:off x="8706718" y="3882625"/>
            <a:ext cx="2584864" cy="19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1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60" y="1028700"/>
            <a:ext cx="8923482" cy="509645"/>
          </a:xfrm>
        </p:spPr>
        <p:txBody>
          <a:bodyPr/>
          <a:lstStyle/>
          <a:p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48665" y="931180"/>
            <a:ext cx="9040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Odvolací řízení 2023</a:t>
            </a:r>
          </a:p>
        </p:txBody>
      </p: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43AAA1A1-76C2-44E1-B0AA-03AB853FDCA3}"/>
              </a:ext>
            </a:extLst>
          </p:cNvPr>
          <p:cNvSpPr txBox="1"/>
          <p:nvPr/>
        </p:nvSpPr>
        <p:spPr>
          <a:xfrm>
            <a:off x="147052" y="6131859"/>
            <a:ext cx="379741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</p:txBody>
      </p:sp>
    </p:spTree>
    <p:extLst>
      <p:ext uri="{BB962C8B-B14F-4D97-AF65-F5344CB8AC3E}">
        <p14:creationId xmlns:p14="http://schemas.microsoft.com/office/powerpoint/2010/main" val="325547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27" y="1028700"/>
            <a:ext cx="10150764" cy="509645"/>
          </a:xfrm>
        </p:spPr>
        <p:txBody>
          <a:bodyPr/>
          <a:lstStyle/>
          <a:p>
            <a:r>
              <a:rPr lang="cs-CZ" sz="2800" spc="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předaných odvolání KÚ LK</a:t>
            </a:r>
            <a:br>
              <a:rPr lang="cs-CZ" sz="2800" spc="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</a:t>
            </a: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478531D-368B-4374-BB62-54E0E8EB8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082780"/>
              </p:ext>
            </p:extLst>
          </p:nvPr>
        </p:nvGraphicFramePr>
        <p:xfrm>
          <a:off x="645865" y="2315361"/>
          <a:ext cx="10150762" cy="355851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56394">
                  <a:extLst>
                    <a:ext uri="{9D8B030D-6E8A-4147-A177-3AD203B41FA5}">
                      <a16:colId xmlns:a16="http://schemas.microsoft.com/office/drawing/2014/main" val="581183568"/>
                    </a:ext>
                  </a:extLst>
                </a:gridCol>
                <a:gridCol w="1122295">
                  <a:extLst>
                    <a:ext uri="{9D8B030D-6E8A-4147-A177-3AD203B41FA5}">
                      <a16:colId xmlns:a16="http://schemas.microsoft.com/office/drawing/2014/main" val="2282385156"/>
                    </a:ext>
                  </a:extLst>
                </a:gridCol>
                <a:gridCol w="1122295">
                  <a:extLst>
                    <a:ext uri="{9D8B030D-6E8A-4147-A177-3AD203B41FA5}">
                      <a16:colId xmlns:a16="http://schemas.microsoft.com/office/drawing/2014/main" val="2704096892"/>
                    </a:ext>
                  </a:extLst>
                </a:gridCol>
                <a:gridCol w="1122295">
                  <a:extLst>
                    <a:ext uri="{9D8B030D-6E8A-4147-A177-3AD203B41FA5}">
                      <a16:colId xmlns:a16="http://schemas.microsoft.com/office/drawing/2014/main" val="3693505853"/>
                    </a:ext>
                  </a:extLst>
                </a:gridCol>
                <a:gridCol w="1122295">
                  <a:extLst>
                    <a:ext uri="{9D8B030D-6E8A-4147-A177-3AD203B41FA5}">
                      <a16:colId xmlns:a16="http://schemas.microsoft.com/office/drawing/2014/main" val="184237563"/>
                    </a:ext>
                  </a:extLst>
                </a:gridCol>
                <a:gridCol w="1122295">
                  <a:extLst>
                    <a:ext uri="{9D8B030D-6E8A-4147-A177-3AD203B41FA5}">
                      <a16:colId xmlns:a16="http://schemas.microsoft.com/office/drawing/2014/main" val="2272355785"/>
                    </a:ext>
                  </a:extLst>
                </a:gridCol>
                <a:gridCol w="1122295">
                  <a:extLst>
                    <a:ext uri="{9D8B030D-6E8A-4147-A177-3AD203B41FA5}">
                      <a16:colId xmlns:a16="http://schemas.microsoft.com/office/drawing/2014/main" val="2163808206"/>
                    </a:ext>
                  </a:extLst>
                </a:gridCol>
                <a:gridCol w="1130299">
                  <a:extLst>
                    <a:ext uri="{9D8B030D-6E8A-4147-A177-3AD203B41FA5}">
                      <a16:colId xmlns:a16="http://schemas.microsoft.com/office/drawing/2014/main" val="1401239502"/>
                    </a:ext>
                  </a:extLst>
                </a:gridCol>
                <a:gridCol w="1130299">
                  <a:extLst>
                    <a:ext uri="{9D8B030D-6E8A-4147-A177-3AD203B41FA5}">
                      <a16:colId xmlns:a16="http://schemas.microsoft.com/office/drawing/2014/main" val="2466518509"/>
                    </a:ext>
                  </a:extLst>
                </a:gridCol>
              </a:tblGrid>
              <a:tr h="99800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Rok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2016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2017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2018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2019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2020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2021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2022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22223"/>
                  </a:ext>
                </a:extLst>
              </a:tr>
              <a:tr h="156249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Počet předaných odvolání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3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3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200549"/>
                  </a:ext>
                </a:extLst>
              </a:tr>
              <a:tr h="99800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</a:rPr>
                        <a:t>Počet škol</a:t>
                      </a:r>
                      <a:endParaRPr lang="cs-CZ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501930"/>
                  </a:ext>
                </a:extLst>
              </a:tr>
            </a:tbl>
          </a:graphicData>
        </a:graphic>
      </p:graphicFrame>
      <p:sp>
        <p:nvSpPr>
          <p:cNvPr id="9" name="Preciosa Division – Name of the Presentation">
            <a:extLst>
              <a:ext uri="{FF2B5EF4-FFF2-40B4-BE49-F238E27FC236}">
                <a16:creationId xmlns:a16="http://schemas.microsoft.com/office/drawing/2014/main" id="{C208D954-03F1-4FDD-9228-364161E1D8E9}"/>
              </a:ext>
            </a:extLst>
          </p:cNvPr>
          <p:cNvSpPr txBox="1"/>
          <p:nvPr/>
        </p:nvSpPr>
        <p:spPr>
          <a:xfrm>
            <a:off x="147052" y="6479861"/>
            <a:ext cx="365730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</p:txBody>
      </p:sp>
    </p:spTree>
    <p:extLst>
      <p:ext uri="{BB962C8B-B14F-4D97-AF65-F5344CB8AC3E}">
        <p14:creationId xmlns:p14="http://schemas.microsoft.com/office/powerpoint/2010/main" val="16782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Odvolací řízení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87969" y="1528531"/>
            <a:ext cx="95769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odvolání za 1. i 2. kolo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zrušení a vrácení k novému projednání (2 školy)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2x usnesení o zastavení řízení z důvodu zpětvzetí odvolání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1x usnesení o přerušení řízení spojené s výzvou k odstranění nedostatku podání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1x usnesení o přerušení řízení z důvodu přezkoumání výsledků písemných testů ze vzdělávací oblasti Český jazyk a literatura a Matematika a její aplikace Cermatem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1x test ze vzdělávací oblasti Český jazyk a literatura byl nahrazen rozhovorem, ačkoliv jej uchazečka měla konat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4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Odvolací řízení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87969" y="1528531"/>
            <a:ext cx="95769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odkaz na účinné právní předpisy –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/>
              <a:t>! vyhláška č. 671/2004 Sb.</a:t>
            </a:r>
            <a:r>
              <a:rPr lang="cs-CZ" b="0" i="1" dirty="0">
                <a:solidFill>
                  <a:srgbClr val="43494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dirty="0">
                <a:solidFill>
                  <a:srgbClr val="43494D"/>
                </a:solidFill>
                <a:effectLst/>
                <a:latin typeface="Arial" panose="020B0604020202020204" pitchFamily="34" charset="0"/>
              </a:rPr>
              <a:t>kterou se stanoví podrobnosti o organizaci přijímacího řízení ke vzdělávání ve středních školách, konec účinnosti k 31. 10. 2016 !, ve výroku správně, v odůvodnění špatně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výzva k možnosti vyjádřit se k podkladům před vydáním rozhodnutí - § 36 odst. 3 správního řádu – den, čas, místo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výzva v druhých a dalších kolech přijímacího řízení, lhůtu k provedení úkonu je třeba stanovovat přiměřeně, aby účastník řízení měl dostatečný časový prostor k provedení úkonu a aby zároveň nebyl ohrožen rychlý průběh řízení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kontrola náležitostí v odvolání – formuláře školy x vlastní odvolání, včasnost, přípustnost, úprava dle nových právních předpisů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předání spisu NSO ve stanovených lhůtách (10 dní x 30 dní na předání NSO)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8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Odvolací řízení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87969" y="1528531"/>
            <a:ext cx="95769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rozhodnutí vydat jen zletilému uchazeči/ zákonnému zástupci/plná moc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zpětvzetí odvolání X </a:t>
            </a:r>
            <a:r>
              <a:rPr lang="cs-CZ" dirty="0" err="1"/>
              <a:t>autoremedura</a:t>
            </a: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špatné seřazení uchazečů ve výsledkové listině při shodě bodů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doložka nabytí právní moci na rozhodnutí, i když bylo podáno odvolání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zletilý uchazeč – svéprávný, procesně způsobilý, nejedná zákonný zástupce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„</a:t>
            </a:r>
            <a:r>
              <a:rPr lang="cs-CZ" dirty="0" err="1"/>
              <a:t>došlovací</a:t>
            </a:r>
            <a:r>
              <a:rPr lang="cs-CZ" dirty="0"/>
              <a:t>“ razítko – NA VŠECHNO!!!, důležité pro následný běh lhůt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doručování rozhodnutí do vlastních rukou, doklad Doručenka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datové schránky – odesílat pouze do DS fyzické osoby (nikoliv právnické či fyzické podnikající)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60" y="1028700"/>
            <a:ext cx="8923482" cy="509645"/>
          </a:xfrm>
        </p:spPr>
        <p:txBody>
          <a:bodyPr/>
          <a:lstStyle/>
          <a:p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48665" y="3164542"/>
            <a:ext cx="915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Přijímací řízení 2023/2024</a:t>
            </a:r>
          </a:p>
        </p:txBody>
      </p:sp>
      <p:sp>
        <p:nvSpPr>
          <p:cNvPr id="10" name="Preciosa Division – Name of the Presentation">
            <a:extLst>
              <a:ext uri="{FF2B5EF4-FFF2-40B4-BE49-F238E27FC236}">
                <a16:creationId xmlns:a16="http://schemas.microsoft.com/office/drawing/2014/main" id="{43AAA1A1-76C2-44E1-B0AA-03AB853FDCA3}"/>
              </a:ext>
            </a:extLst>
          </p:cNvPr>
          <p:cNvSpPr txBox="1"/>
          <p:nvPr/>
        </p:nvSpPr>
        <p:spPr>
          <a:xfrm>
            <a:off x="147052" y="6131859"/>
            <a:ext cx="379741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</p:txBody>
      </p:sp>
    </p:spTree>
    <p:extLst>
      <p:ext uri="{BB962C8B-B14F-4D97-AF65-F5344CB8AC3E}">
        <p14:creationId xmlns:p14="http://schemas.microsoft.com/office/powerpoint/2010/main" val="71311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2023/2024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04079" y="1534416"/>
            <a:ext cx="9576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nová podoba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 novela školského zákona, návrh schválen 22. 8. 2023, připomínky do 8. 9. 2023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novela vyhlášky – do 22. 9. 2023 bude předloženo do meziresortního připomínkového řízení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FF0000"/>
                </a:solidFill>
              </a:rPr>
              <a:t>! toto jsou navrhované změny!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novela účinná od 1. 1. 2024 (plán)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algn="just"/>
            <a:r>
              <a:rPr lang="cs-CZ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519055"/>
            <a:ext cx="8610600" cy="856739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2023/2024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navrhované změny- hlavní principy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04079" y="1534416"/>
            <a:ext cx="957695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digitalizace přijímacího řízení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nově připravovaný informační systém elektronické přihlášky „</a:t>
            </a:r>
            <a:r>
              <a:rPr lang="cs-CZ" dirty="0" err="1"/>
              <a:t>Isep</a:t>
            </a:r>
            <a:r>
              <a:rPr lang="cs-CZ" dirty="0"/>
              <a:t>“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3 způsoby podání přihlášky: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/>
              <a:t>elektronicky na základě prokázání totožnosti (elektronická identifikace)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/>
              <a:t>výpis z elektronického systému bez prokázání elektronické totožnosti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/>
              <a:t>listinná podoba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počet přihlášek se navýší ze 2 na </a:t>
            </a:r>
            <a:r>
              <a:rPr lang="cs-CZ" dirty="0">
                <a:solidFill>
                  <a:srgbClr val="FF0000"/>
                </a:solidFill>
              </a:rPr>
              <a:t>3</a:t>
            </a:r>
            <a:r>
              <a:rPr lang="cs-CZ" dirty="0"/>
              <a:t>, resp. </a:t>
            </a:r>
            <a:r>
              <a:rPr lang="cs-CZ" dirty="0">
                <a:solidFill>
                  <a:srgbClr val="FF0000"/>
                </a:solidFill>
              </a:rPr>
              <a:t>5</a:t>
            </a:r>
            <a:r>
              <a:rPr lang="cs-CZ" dirty="0"/>
              <a:t> přihlášek v prvním kole (zůstávají 2 přihlášky do oborů s TZ)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u="sng" dirty="0"/>
              <a:t>prioritizace</a:t>
            </a:r>
            <a:r>
              <a:rPr lang="cs-CZ" dirty="0"/>
              <a:t>, tzn. stanovení pevného pořadí škol na přihlášce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err="1"/>
              <a:t>Isep</a:t>
            </a:r>
            <a:r>
              <a:rPr lang="cs-CZ" dirty="0"/>
              <a:t> rozřadí uchazeče dle výsledků do škol sestupně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13" name="Preciosa Division – Name of the Presentation">
            <a:extLst>
              <a:ext uri="{FF2B5EF4-FFF2-40B4-BE49-F238E27FC236}">
                <a16:creationId xmlns:a16="http://schemas.microsoft.com/office/drawing/2014/main" id="{08922F4C-4510-4C52-B93D-EE43680AA681}"/>
              </a:ext>
            </a:extLst>
          </p:cNvPr>
          <p:cNvSpPr txBox="1"/>
          <p:nvPr/>
        </p:nvSpPr>
        <p:spPr>
          <a:xfrm>
            <a:off x="147052" y="6479861"/>
            <a:ext cx="365730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600">
                <a:solidFill>
                  <a:srgbClr val="B1B3B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LK </a:t>
            </a:r>
          </a:p>
          <a:p>
            <a:r>
              <a:rPr lang="cs-CZ" sz="10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Harrachov, 15. 9. 2023</a:t>
            </a:r>
          </a:p>
          <a:p>
            <a:endParaRPr sz="10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8768</TotalTime>
  <Words>1264</Words>
  <Application>Microsoft Office PowerPoint</Application>
  <PresentationFormat>Širokoúhlá obrazovka</PresentationFormat>
  <Paragraphs>228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Poppins</vt:lpstr>
      <vt:lpstr>Source Sans Pro</vt:lpstr>
      <vt:lpstr>Titillium</vt:lpstr>
      <vt:lpstr>Titillium Bd</vt:lpstr>
      <vt:lpstr>Wingdings</vt:lpstr>
      <vt:lpstr>Office Theme</vt:lpstr>
      <vt:lpstr>Porada ředitelů škol a školských zařízení zřizovaných Libereckým krajem </vt:lpstr>
      <vt:lpstr> </vt:lpstr>
      <vt:lpstr>Počet předaných odvolání KÚ LK přijímací řízení</vt:lpstr>
      <vt:lpstr>Odvolací řízení</vt:lpstr>
      <vt:lpstr>Odvolací řízení</vt:lpstr>
      <vt:lpstr>Odvolací řízení</vt:lpstr>
      <vt:lpstr> </vt:lpstr>
      <vt:lpstr>Přijímací řízení 2023/2024</vt:lpstr>
      <vt:lpstr>Přijímací řízení 2023/2024 navrhované změny- hlavní principy  </vt:lpstr>
      <vt:lpstr>Přijímací řízení 2023/2024 navrhované změny- hlavní principy  </vt:lpstr>
      <vt:lpstr>Přijímací řízení 2023/2024 navrhované změny- hlavní principy  </vt:lpstr>
      <vt:lpstr>Přijímací řízení 2023/2024 navrhované změny- hlavní principy  </vt:lpstr>
      <vt:lpstr>Přijímací řízení termíny JPZ</vt:lpstr>
      <vt:lpstr> </vt:lpstr>
      <vt:lpstr>Různé</vt:lpstr>
      <vt:lpstr>Děkuji za pozornost    eva.kotkova@kraj-lbc.cz  485 226 231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 Powerpoint Template V 1.0</dc:title>
  <dc:creator>Microsoft Office User</dc:creator>
  <cp:lastModifiedBy>Kotková Eva</cp:lastModifiedBy>
  <cp:revision>433</cp:revision>
  <cp:lastPrinted>2022-09-21T11:21:50Z</cp:lastPrinted>
  <dcterms:created xsi:type="dcterms:W3CDTF">2016-09-29T04:17:56Z</dcterms:created>
  <dcterms:modified xsi:type="dcterms:W3CDTF">2023-09-14T04:33:12Z</dcterms:modified>
</cp:coreProperties>
</file>